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61" r:id="rId4"/>
    <p:sldId id="258" r:id="rId5"/>
    <p:sldId id="259" r:id="rId6"/>
    <p:sldId id="262" r:id="rId7"/>
    <p:sldId id="263" r:id="rId8"/>
    <p:sldId id="260" r:id="rId9"/>
  </p:sldIdLst>
  <p:sldSz cx="9144000" cy="72009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400"/>
    <a:srgbClr val="00CC00"/>
    <a:srgbClr val="00FF00"/>
    <a:srgbClr val="CC00FF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7734" autoAdjust="0"/>
    <p:restoredTop sz="94695" autoAdjust="0"/>
  </p:normalViewPr>
  <p:slideViewPr>
    <p:cSldViewPr>
      <p:cViewPr>
        <p:scale>
          <a:sx n="50" d="100"/>
          <a:sy n="50" d="100"/>
        </p:scale>
        <p:origin x="-1522" y="-67"/>
      </p:cViewPr>
      <p:guideLst>
        <p:guide orient="horz" pos="226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26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252538" y="685800"/>
            <a:ext cx="43529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259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59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E1C880A3-43CB-4CCB-A66A-D9888149939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8ECDB3-EC9C-4610-8057-1437B54593ED}" type="slidenum">
              <a:rPr lang="en-GB"/>
              <a:pPr/>
              <a:t>1</a:t>
            </a:fld>
            <a:endParaRPr lang="en-GB"/>
          </a:p>
        </p:txBody>
      </p:sp>
      <p:sp>
        <p:nvSpPr>
          <p:cNvPr id="122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D6B8E6-2A64-4FD0-A191-F5DC34D2FC95}" type="slidenum">
              <a:rPr lang="en-GB"/>
              <a:pPr/>
              <a:t>2</a:t>
            </a:fld>
            <a:endParaRPr lang="en-GB"/>
          </a:p>
        </p:txBody>
      </p:sp>
      <p:sp>
        <p:nvSpPr>
          <p:cNvPr id="133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1050B2-D81C-4DF4-8AA3-34B6EFB37EC8}" type="slidenum">
              <a:rPr lang="en-GB"/>
              <a:pPr/>
              <a:t>3</a:t>
            </a:fld>
            <a:endParaRPr lang="en-GB"/>
          </a:p>
        </p:txBody>
      </p:sp>
      <p:sp>
        <p:nvSpPr>
          <p:cNvPr id="143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7D68DC-65C8-4FE2-BFD5-CD0B985A9D7A}" type="slidenum">
              <a:rPr lang="en-GB"/>
              <a:pPr/>
              <a:t>4</a:t>
            </a:fld>
            <a:endParaRPr lang="en-GB"/>
          </a:p>
        </p:txBody>
      </p:sp>
      <p:sp>
        <p:nvSpPr>
          <p:cNvPr id="153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726D37-3A2D-4824-BC47-63DCC0FEF349}" type="slidenum">
              <a:rPr lang="en-GB"/>
              <a:pPr/>
              <a:t>5</a:t>
            </a:fld>
            <a:endParaRPr lang="en-GB"/>
          </a:p>
        </p:txBody>
      </p:sp>
      <p:sp>
        <p:nvSpPr>
          <p:cNvPr id="163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E151A4-66DF-4985-A10D-673C8F1EAD96}" type="slidenum">
              <a:rPr lang="en-GB"/>
              <a:pPr/>
              <a:t>6</a:t>
            </a:fld>
            <a:endParaRPr lang="en-GB"/>
          </a:p>
        </p:txBody>
      </p:sp>
      <p:sp>
        <p:nvSpPr>
          <p:cNvPr id="174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0C88E5-DFB4-4154-B964-5248AC28E91A}" type="slidenum">
              <a:rPr lang="en-GB"/>
              <a:pPr/>
              <a:t>7</a:t>
            </a:fld>
            <a:endParaRPr lang="en-GB"/>
          </a:p>
        </p:txBody>
      </p:sp>
      <p:sp>
        <p:nvSpPr>
          <p:cNvPr id="184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D37846-3933-4753-8190-6DD1D1834338}" type="slidenum">
              <a:rPr lang="en-GB"/>
              <a:pPr/>
              <a:t>8</a:t>
            </a:fld>
            <a:endParaRPr lang="en-GB"/>
          </a:p>
        </p:txBody>
      </p:sp>
      <p:sp>
        <p:nvSpPr>
          <p:cNvPr id="19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8"/>
          <p:cNvSpPr>
            <a:spLocks noChangeShapeType="1"/>
          </p:cNvSpPr>
          <p:nvPr/>
        </p:nvSpPr>
        <p:spPr bwMode="auto">
          <a:xfrm>
            <a:off x="228600" y="1039813"/>
            <a:ext cx="8610600" cy="0"/>
          </a:xfrm>
          <a:prstGeom prst="line">
            <a:avLst/>
          </a:prstGeom>
          <a:noFill/>
          <a:ln w="66675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ZA"/>
          </a:p>
        </p:txBody>
      </p: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228600" y="1520825"/>
            <a:ext cx="2286000" cy="2640013"/>
            <a:chOff x="144" y="912"/>
            <a:chExt cx="1440" cy="1584"/>
          </a:xfrm>
        </p:grpSpPr>
        <p:sp>
          <p:nvSpPr>
            <p:cNvPr id="6" name="Rectangle 10"/>
            <p:cNvSpPr>
              <a:spLocks noChangeArrowheads="1"/>
            </p:cNvSpPr>
            <p:nvPr/>
          </p:nvSpPr>
          <p:spPr bwMode="auto">
            <a:xfrm>
              <a:off x="960" y="912"/>
              <a:ext cx="52" cy="97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7" name="Rectangle 11"/>
            <p:cNvSpPr>
              <a:spLocks noChangeArrowheads="1"/>
            </p:cNvSpPr>
            <p:nvPr/>
          </p:nvSpPr>
          <p:spPr bwMode="auto">
            <a:xfrm>
              <a:off x="844" y="912"/>
              <a:ext cx="52" cy="86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8" name="Rectangle 12"/>
            <p:cNvSpPr>
              <a:spLocks noChangeArrowheads="1"/>
            </p:cNvSpPr>
            <p:nvPr/>
          </p:nvSpPr>
          <p:spPr bwMode="auto">
            <a:xfrm>
              <a:off x="727" y="912"/>
              <a:ext cx="52" cy="73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9" name="Rectangle 13"/>
            <p:cNvSpPr>
              <a:spLocks noChangeArrowheads="1"/>
            </p:cNvSpPr>
            <p:nvPr/>
          </p:nvSpPr>
          <p:spPr bwMode="auto">
            <a:xfrm>
              <a:off x="610" y="912"/>
              <a:ext cx="52" cy="612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10" name="Rectangle 14"/>
            <p:cNvSpPr>
              <a:spLocks noChangeArrowheads="1"/>
            </p:cNvSpPr>
            <p:nvPr/>
          </p:nvSpPr>
          <p:spPr bwMode="auto">
            <a:xfrm>
              <a:off x="494" y="912"/>
              <a:ext cx="52" cy="49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11" name="Rectangle 15"/>
            <p:cNvSpPr>
              <a:spLocks noChangeArrowheads="1"/>
            </p:cNvSpPr>
            <p:nvPr/>
          </p:nvSpPr>
          <p:spPr bwMode="auto">
            <a:xfrm>
              <a:off x="377" y="912"/>
              <a:ext cx="52" cy="36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12" name="Rectangle 16"/>
            <p:cNvSpPr>
              <a:spLocks noChangeArrowheads="1"/>
            </p:cNvSpPr>
            <p:nvPr/>
          </p:nvSpPr>
          <p:spPr bwMode="auto">
            <a:xfrm>
              <a:off x="260" y="912"/>
              <a:ext cx="52" cy="249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13" name="Rectangle 17"/>
            <p:cNvSpPr>
              <a:spLocks noChangeArrowheads="1"/>
            </p:cNvSpPr>
            <p:nvPr/>
          </p:nvSpPr>
          <p:spPr bwMode="auto">
            <a:xfrm>
              <a:off x="144" y="912"/>
              <a:ext cx="52" cy="125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14" name="Rectangle 18"/>
            <p:cNvSpPr>
              <a:spLocks noChangeArrowheads="1"/>
            </p:cNvSpPr>
            <p:nvPr/>
          </p:nvSpPr>
          <p:spPr bwMode="auto">
            <a:xfrm>
              <a:off x="1077" y="912"/>
              <a:ext cx="49" cy="109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15" name="Rectangle 19"/>
            <p:cNvSpPr>
              <a:spLocks noChangeArrowheads="1"/>
            </p:cNvSpPr>
            <p:nvPr/>
          </p:nvSpPr>
          <p:spPr bwMode="auto">
            <a:xfrm>
              <a:off x="1191" y="912"/>
              <a:ext cx="49" cy="1223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16" name="Rectangle 20"/>
            <p:cNvSpPr>
              <a:spLocks noChangeArrowheads="1"/>
            </p:cNvSpPr>
            <p:nvPr/>
          </p:nvSpPr>
          <p:spPr bwMode="auto">
            <a:xfrm>
              <a:off x="1304" y="912"/>
              <a:ext cx="49" cy="134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17" name="Rectangle 21"/>
            <p:cNvSpPr>
              <a:spLocks noChangeArrowheads="1"/>
            </p:cNvSpPr>
            <p:nvPr/>
          </p:nvSpPr>
          <p:spPr bwMode="auto">
            <a:xfrm>
              <a:off x="1418" y="912"/>
              <a:ext cx="52" cy="146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18" name="Rectangle 22"/>
            <p:cNvSpPr>
              <a:spLocks noChangeArrowheads="1"/>
            </p:cNvSpPr>
            <p:nvPr/>
          </p:nvSpPr>
          <p:spPr bwMode="auto">
            <a:xfrm>
              <a:off x="1535" y="912"/>
              <a:ext cx="49" cy="158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</p:grpSp>
      <p:sp>
        <p:nvSpPr>
          <p:cNvPr id="19" name="Line 28"/>
          <p:cNvSpPr>
            <a:spLocks noChangeShapeType="1"/>
          </p:cNvSpPr>
          <p:nvPr/>
        </p:nvSpPr>
        <p:spPr bwMode="auto">
          <a:xfrm>
            <a:off x="266700" y="6480175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ZA"/>
          </a:p>
        </p:txBody>
      </p:sp>
      <p:sp>
        <p:nvSpPr>
          <p:cNvPr id="768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95600" y="1439863"/>
            <a:ext cx="5867400" cy="2400300"/>
          </a:xfrm>
        </p:spPr>
        <p:txBody>
          <a:bodyPr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479925"/>
            <a:ext cx="5791200" cy="152082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600" b="1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0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561138"/>
            <a:ext cx="2133600" cy="4794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EBCE7C3-7963-4C72-A0E5-04692A7B84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B2FC1-D586-449F-B1A5-BECFD17D18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627563"/>
            <a:ext cx="7772400" cy="1430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052763"/>
            <a:ext cx="7772400" cy="15748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0A0269-DEB6-4DD9-ABB1-BEFAE463AC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6400" y="2079625"/>
            <a:ext cx="3429000" cy="4321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7800" y="2079625"/>
            <a:ext cx="3429000" cy="4321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883B1-6E5C-4D63-A058-2C7AF0F86C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8925"/>
            <a:ext cx="8229600" cy="12001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11313"/>
            <a:ext cx="4040188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84413"/>
            <a:ext cx="4040188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11313"/>
            <a:ext cx="4041775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84413"/>
            <a:ext cx="4041775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229F7-ADE1-4B00-91D5-887700C904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23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79E40-23DE-4527-BC0C-E33CD38BDE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5AFA5F-4115-40AD-92B7-164B1C714C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7338"/>
            <a:ext cx="3008313" cy="12192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87338"/>
            <a:ext cx="5111750" cy="61452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506538"/>
            <a:ext cx="3008313" cy="4926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907445-AF12-4ADF-92D9-5DF86864F8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5040313"/>
            <a:ext cx="5486400" cy="59531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42938"/>
            <a:ext cx="5486400" cy="4321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Z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635625"/>
            <a:ext cx="5486400" cy="8445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1860F2-F2E4-4719-B886-6A176B6C55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EEF630-3AD9-4460-BBC7-F17B235555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34200" y="479425"/>
            <a:ext cx="1752600" cy="5921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6400" y="479425"/>
            <a:ext cx="5105400" cy="59213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12CF1A-07FB-4A40-BD42-5274F2103E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479425"/>
            <a:ext cx="7010400" cy="136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2079625"/>
            <a:ext cx="7010400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57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561138"/>
            <a:ext cx="2895600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57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561138"/>
            <a:ext cx="2133600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7080E9B-C309-4BA6-8231-B3AA031860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5783" name="Line 7"/>
          <p:cNvSpPr>
            <a:spLocks noChangeShapeType="1"/>
          </p:cNvSpPr>
          <p:nvPr/>
        </p:nvSpPr>
        <p:spPr bwMode="auto">
          <a:xfrm>
            <a:off x="266700" y="6480175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ZA"/>
          </a:p>
        </p:txBody>
      </p:sp>
      <p:sp>
        <p:nvSpPr>
          <p:cNvPr id="75784" name="Line 8"/>
          <p:cNvSpPr>
            <a:spLocks noChangeShapeType="1"/>
          </p:cNvSpPr>
          <p:nvPr/>
        </p:nvSpPr>
        <p:spPr bwMode="auto">
          <a:xfrm>
            <a:off x="228600" y="320675"/>
            <a:ext cx="86106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ZA"/>
          </a:p>
        </p:txBody>
      </p:sp>
      <p:grpSp>
        <p:nvGrpSpPr>
          <p:cNvPr id="1032" name="Group 30"/>
          <p:cNvGrpSpPr>
            <a:grpSpLocks/>
          </p:cNvGrpSpPr>
          <p:nvPr/>
        </p:nvGrpSpPr>
        <p:grpSpPr bwMode="auto">
          <a:xfrm>
            <a:off x="228600" y="479425"/>
            <a:ext cx="1246188" cy="1441450"/>
            <a:chOff x="144" y="288"/>
            <a:chExt cx="785" cy="864"/>
          </a:xfrm>
        </p:grpSpPr>
        <p:sp>
          <p:nvSpPr>
            <p:cNvPr id="75786" name="Rectangle 10"/>
            <p:cNvSpPr>
              <a:spLocks noChangeArrowheads="1"/>
            </p:cNvSpPr>
            <p:nvPr/>
          </p:nvSpPr>
          <p:spPr bwMode="auto">
            <a:xfrm>
              <a:off x="589" y="288"/>
              <a:ext cx="28" cy="534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75787" name="Rectangle 11"/>
            <p:cNvSpPr>
              <a:spLocks noChangeArrowheads="1"/>
            </p:cNvSpPr>
            <p:nvPr/>
          </p:nvSpPr>
          <p:spPr bwMode="auto">
            <a:xfrm>
              <a:off x="526" y="288"/>
              <a:ext cx="28" cy="47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75788" name="Rectangle 12"/>
            <p:cNvSpPr>
              <a:spLocks noChangeArrowheads="1"/>
            </p:cNvSpPr>
            <p:nvPr/>
          </p:nvSpPr>
          <p:spPr bwMode="auto">
            <a:xfrm>
              <a:off x="462" y="288"/>
              <a:ext cx="28" cy="40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75789" name="Rectangle 13"/>
            <p:cNvSpPr>
              <a:spLocks noChangeArrowheads="1"/>
            </p:cNvSpPr>
            <p:nvPr/>
          </p:nvSpPr>
          <p:spPr bwMode="auto">
            <a:xfrm>
              <a:off x="398" y="288"/>
              <a:ext cx="28" cy="33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75790" name="Rectangle 14"/>
            <p:cNvSpPr>
              <a:spLocks noChangeArrowheads="1"/>
            </p:cNvSpPr>
            <p:nvPr/>
          </p:nvSpPr>
          <p:spPr bwMode="auto">
            <a:xfrm>
              <a:off x="335" y="288"/>
              <a:ext cx="28" cy="269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75791" name="Rectangle 15"/>
            <p:cNvSpPr>
              <a:spLocks noChangeArrowheads="1"/>
            </p:cNvSpPr>
            <p:nvPr/>
          </p:nvSpPr>
          <p:spPr bwMode="auto">
            <a:xfrm>
              <a:off x="271" y="288"/>
              <a:ext cx="28" cy="19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75792" name="Rectangle 16"/>
            <p:cNvSpPr>
              <a:spLocks noChangeArrowheads="1"/>
            </p:cNvSpPr>
            <p:nvPr/>
          </p:nvSpPr>
          <p:spPr bwMode="auto">
            <a:xfrm>
              <a:off x="207" y="288"/>
              <a:ext cx="29" cy="13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75793" name="Rectangle 17"/>
            <p:cNvSpPr>
              <a:spLocks noChangeArrowheads="1"/>
            </p:cNvSpPr>
            <p:nvPr/>
          </p:nvSpPr>
          <p:spPr bwMode="auto">
            <a:xfrm>
              <a:off x="144" y="288"/>
              <a:ext cx="28" cy="68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75794" name="Rectangle 18"/>
            <p:cNvSpPr>
              <a:spLocks noChangeArrowheads="1"/>
            </p:cNvSpPr>
            <p:nvPr/>
          </p:nvSpPr>
          <p:spPr bwMode="auto">
            <a:xfrm>
              <a:off x="653" y="288"/>
              <a:ext cx="26" cy="59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75795" name="Rectangle 19"/>
            <p:cNvSpPr>
              <a:spLocks noChangeArrowheads="1"/>
            </p:cNvSpPr>
            <p:nvPr/>
          </p:nvSpPr>
          <p:spPr bwMode="auto">
            <a:xfrm>
              <a:off x="715" y="288"/>
              <a:ext cx="26" cy="66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75796" name="Rectangle 20"/>
            <p:cNvSpPr>
              <a:spLocks noChangeArrowheads="1"/>
            </p:cNvSpPr>
            <p:nvPr/>
          </p:nvSpPr>
          <p:spPr bwMode="auto">
            <a:xfrm>
              <a:off x="776" y="288"/>
              <a:ext cx="27" cy="73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75797" name="Rectangle 21"/>
            <p:cNvSpPr>
              <a:spLocks noChangeArrowheads="1"/>
            </p:cNvSpPr>
            <p:nvPr/>
          </p:nvSpPr>
          <p:spPr bwMode="auto">
            <a:xfrm>
              <a:off x="839" y="288"/>
              <a:ext cx="28" cy="80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  <p:sp>
          <p:nvSpPr>
            <p:cNvPr id="75798" name="Rectangle 22"/>
            <p:cNvSpPr>
              <a:spLocks noChangeArrowheads="1"/>
            </p:cNvSpPr>
            <p:nvPr/>
          </p:nvSpPr>
          <p:spPr bwMode="auto">
            <a:xfrm>
              <a:off x="902" y="288"/>
              <a:ext cx="27" cy="86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ZA"/>
            </a:p>
          </p:txBody>
        </p:sp>
      </p:grpSp>
      <p:sp>
        <p:nvSpPr>
          <p:cNvPr id="75799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557963"/>
            <a:ext cx="21336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2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" pitchFamily="2" charset="2"/>
        <a:buChar char="o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5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p"/>
        <a:defRPr sz="22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icomcc.synthasite.com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250825" y="4321175"/>
            <a:ext cx="8642350" cy="20097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ZA" sz="3200" b="0" smtClean="0">
                <a:latin typeface="Matura MT Script Capitals" pitchFamily="66" charset="0"/>
              </a:rPr>
              <a:t>                                 </a:t>
            </a:r>
          </a:p>
          <a:p>
            <a:pPr eaLnBrk="1" hangingPunct="1">
              <a:lnSpc>
                <a:spcPct val="80000"/>
              </a:lnSpc>
            </a:pPr>
            <a:endParaRPr lang="en-ZA" sz="3200" b="0" smtClean="0">
              <a:latin typeface="Matura MT Script Capitals" pitchFamily="66" charset="0"/>
            </a:endParaRPr>
          </a:p>
          <a:p>
            <a:pPr eaLnBrk="1" hangingPunct="1">
              <a:lnSpc>
                <a:spcPct val="80000"/>
              </a:lnSpc>
            </a:pPr>
            <a:endParaRPr lang="en-ZA" sz="3200" b="0" smtClean="0">
              <a:latin typeface="Matura MT Script Capitals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ZA" sz="3600" b="0" smtClean="0">
                <a:latin typeface="Matura MT Script Capitals" pitchFamily="66" charset="0"/>
              </a:rPr>
              <a:t>Building Your Transmission Backbone</a:t>
            </a:r>
            <a:endParaRPr lang="en-US" sz="3600" b="0" smtClean="0">
              <a:latin typeface="Matura MT Script Capitals" pitchFamily="66" charset="0"/>
            </a:endParaRPr>
          </a:p>
        </p:txBody>
      </p:sp>
      <p:sp>
        <p:nvSpPr>
          <p:cNvPr id="3075" name="Text Box 84"/>
          <p:cNvSpPr txBox="1">
            <a:spLocks noChangeArrowheads="1"/>
          </p:cNvSpPr>
          <p:nvPr/>
        </p:nvSpPr>
        <p:spPr bwMode="auto">
          <a:xfrm>
            <a:off x="6372225" y="3675063"/>
            <a:ext cx="2611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ZA" sz="2400">
                <a:solidFill>
                  <a:schemeClr val="bg1"/>
                </a:solidFill>
                <a:latin typeface="Matura MT Script Capitals" pitchFamily="66" charset="0"/>
              </a:rPr>
              <a:t>cc.  Reg:</a:t>
            </a:r>
            <a:r>
              <a:rPr lang="en-ZA">
                <a:solidFill>
                  <a:schemeClr val="bg1"/>
                </a:solidFill>
                <a:latin typeface="Matura MT Script Capitals" pitchFamily="66" charset="0"/>
              </a:rPr>
              <a:t> 156934/23</a:t>
            </a:r>
            <a:endParaRPr lang="en-US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076" name="Rectangle 90"/>
          <p:cNvSpPr>
            <a:spLocks noChangeArrowheads="1"/>
          </p:cNvSpPr>
          <p:nvPr/>
        </p:nvSpPr>
        <p:spPr bwMode="auto">
          <a:xfrm>
            <a:off x="179388" y="287338"/>
            <a:ext cx="8964612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ZA" sz="2500">
                <a:solidFill>
                  <a:srgbClr val="00B400"/>
                </a:solidFill>
                <a:latin typeface="Matura MT Script Capitals" pitchFamily="66" charset="0"/>
              </a:rPr>
              <a:t>Wi</a:t>
            </a:r>
            <a:r>
              <a:rPr lang="en-ZA" sz="1600">
                <a:solidFill>
                  <a:srgbClr val="00B400"/>
                </a:solidFill>
                <a:latin typeface="Matura MT Script Capitals" pitchFamily="66" charset="0"/>
              </a:rPr>
              <a:t> – </a:t>
            </a:r>
            <a:r>
              <a:rPr lang="en-ZA" sz="2500">
                <a:solidFill>
                  <a:srgbClr val="00B400"/>
                </a:solidFill>
                <a:latin typeface="Matura MT Script Capitals" pitchFamily="66" charset="0"/>
              </a:rPr>
              <a:t>Com Communication Contracting Company Profile:</a:t>
            </a:r>
            <a:endParaRPr lang="en-GB" sz="2500">
              <a:solidFill>
                <a:srgbClr val="00B400"/>
              </a:solidFill>
              <a:latin typeface="Matura MT Script Capitals" pitchFamily="66" charset="0"/>
            </a:endParaRPr>
          </a:p>
        </p:txBody>
      </p:sp>
      <p:pic>
        <p:nvPicPr>
          <p:cNvPr id="3077" name="Picture 9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1584325"/>
            <a:ext cx="6192837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3"/>
          <p:cNvSpPr>
            <a:spLocks noGrp="1" noChangeArrowheads="1"/>
          </p:cNvSpPr>
          <p:nvPr>
            <p:ph type="title"/>
          </p:nvPr>
        </p:nvSpPr>
        <p:spPr>
          <a:xfrm flipH="1">
            <a:off x="1547813" y="1181100"/>
            <a:ext cx="5014912" cy="1587500"/>
          </a:xfrm>
        </p:spPr>
        <p:txBody>
          <a:bodyPr/>
          <a:lstStyle/>
          <a:p>
            <a:pPr eaLnBrk="1" hangingPunct="1"/>
            <a:r>
              <a:rPr lang="en-ZA" sz="3100" smtClean="0"/>
              <a:t/>
            </a:r>
            <a:br>
              <a:rPr lang="en-ZA" sz="3100" smtClean="0"/>
            </a:br>
            <a:r>
              <a:rPr lang="en-ZA" sz="3100" smtClean="0"/>
              <a:t/>
            </a:r>
            <a:br>
              <a:rPr lang="en-ZA" sz="3100" smtClean="0"/>
            </a:br>
            <a:r>
              <a:rPr lang="en-ZA" sz="2800" smtClean="0">
                <a:latin typeface="Arial Rounded MT Bold" pitchFamily="34" charset="0"/>
              </a:rPr>
              <a:t>RF Planning</a:t>
            </a:r>
            <a:br>
              <a:rPr lang="en-ZA" sz="2800" smtClean="0">
                <a:latin typeface="Arial Rounded MT Bold" pitchFamily="34" charset="0"/>
              </a:rPr>
            </a:br>
            <a:r>
              <a:rPr lang="en-ZA" sz="2800" smtClean="0">
                <a:latin typeface="Arial Rounded MT Bold" pitchFamily="34" charset="0"/>
              </a:rPr>
              <a:t>Installations</a:t>
            </a:r>
            <a:br>
              <a:rPr lang="en-ZA" sz="2800" smtClean="0">
                <a:latin typeface="Arial Rounded MT Bold" pitchFamily="34" charset="0"/>
              </a:rPr>
            </a:br>
            <a:r>
              <a:rPr lang="en-ZA" sz="2800" smtClean="0">
                <a:latin typeface="Arial Rounded MT Bold" pitchFamily="34" charset="0"/>
              </a:rPr>
              <a:t>Commissioning</a:t>
            </a:r>
            <a:br>
              <a:rPr lang="en-ZA" sz="2800" smtClean="0">
                <a:latin typeface="Arial Rounded MT Bold" pitchFamily="34" charset="0"/>
              </a:rPr>
            </a:br>
            <a:r>
              <a:rPr lang="en-ZA" sz="2800" smtClean="0">
                <a:latin typeface="Arial Rounded MT Bold" pitchFamily="34" charset="0"/>
              </a:rPr>
              <a:t>Advanced Test Procedures</a:t>
            </a:r>
            <a:br>
              <a:rPr lang="en-ZA" sz="2800" smtClean="0">
                <a:latin typeface="Arial Rounded MT Bold" pitchFamily="34" charset="0"/>
              </a:rPr>
            </a:br>
            <a:r>
              <a:rPr lang="en-ZA" sz="2800" smtClean="0">
                <a:latin typeface="Arial Rounded MT Bold" pitchFamily="34" charset="0"/>
              </a:rPr>
              <a:t>Maintenance Contracts Recovery</a:t>
            </a:r>
            <a:br>
              <a:rPr lang="en-ZA" sz="2800" smtClean="0">
                <a:latin typeface="Arial Rounded MT Bold" pitchFamily="34" charset="0"/>
              </a:rPr>
            </a:br>
            <a:r>
              <a:rPr lang="en-ZA" sz="2800" smtClean="0">
                <a:latin typeface="Arial Rounded MT Bold" pitchFamily="34" charset="0"/>
              </a:rPr>
              <a:t>Project Management</a:t>
            </a:r>
            <a:br>
              <a:rPr lang="en-ZA" sz="2800" smtClean="0">
                <a:latin typeface="Arial Rounded MT Bold" pitchFamily="34" charset="0"/>
              </a:rPr>
            </a:br>
            <a:r>
              <a:rPr lang="en-ZA" sz="2800" smtClean="0">
                <a:latin typeface="Arial Rounded MT Bold" pitchFamily="34" charset="0"/>
              </a:rPr>
              <a:t>Quality And Acceptance</a:t>
            </a:r>
            <a:br>
              <a:rPr lang="en-ZA" sz="2800" smtClean="0">
                <a:latin typeface="Arial Rounded MT Bold" pitchFamily="34" charset="0"/>
              </a:rPr>
            </a:br>
            <a:r>
              <a:rPr lang="en-ZA" sz="2800" smtClean="0">
                <a:latin typeface="Arial Rounded MT Bold" pitchFamily="34" charset="0"/>
              </a:rPr>
              <a:t>Turnkey Solutions</a:t>
            </a:r>
            <a:endParaRPr lang="en-US" sz="2800" smtClean="0">
              <a:latin typeface="Arial Rounded MT Bold" pitchFamily="34" charset="0"/>
            </a:endParaRPr>
          </a:p>
        </p:txBody>
      </p:sp>
      <p:sp>
        <p:nvSpPr>
          <p:cNvPr id="4099" name="Text Box 14"/>
          <p:cNvSpPr txBox="1">
            <a:spLocks noChangeArrowheads="1"/>
          </p:cNvSpPr>
          <p:nvPr/>
        </p:nvSpPr>
        <p:spPr bwMode="auto">
          <a:xfrm>
            <a:off x="6300788" y="3600450"/>
            <a:ext cx="4211637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ZA" sz="3600">
                <a:latin typeface="Arial Rounded MT Bold" pitchFamily="34" charset="0"/>
              </a:rPr>
              <a:t>Microwave </a:t>
            </a:r>
          </a:p>
          <a:p>
            <a:r>
              <a:rPr lang="en-ZA" sz="3600">
                <a:latin typeface="Arial Rounded MT Bold" pitchFamily="34" charset="0"/>
              </a:rPr>
              <a:t>Radio </a:t>
            </a:r>
          </a:p>
          <a:p>
            <a:r>
              <a:rPr lang="en-ZA" sz="3600">
                <a:latin typeface="Arial Rounded MT Bold" pitchFamily="34" charset="0"/>
              </a:rPr>
              <a:t>Opticfiber</a:t>
            </a:r>
          </a:p>
          <a:p>
            <a:r>
              <a:rPr lang="en-ZA" sz="3600">
                <a:latin typeface="Arial Rounded MT Bold" pitchFamily="34" charset="0"/>
              </a:rPr>
              <a:t>Vsat</a:t>
            </a:r>
          </a:p>
          <a:p>
            <a:r>
              <a:rPr lang="en-ZA" sz="3600">
                <a:latin typeface="Arial Rounded MT Bold" pitchFamily="34" charset="0"/>
              </a:rPr>
              <a:t>GSM</a:t>
            </a:r>
          </a:p>
          <a:p>
            <a:endParaRPr lang="en-US" sz="3600"/>
          </a:p>
        </p:txBody>
      </p:sp>
      <p:pic>
        <p:nvPicPr>
          <p:cNvPr id="4100" name="Picture 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5111750"/>
            <a:ext cx="38163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92275" y="431800"/>
            <a:ext cx="7010400" cy="1360488"/>
          </a:xfrm>
        </p:spPr>
        <p:txBody>
          <a:bodyPr/>
          <a:lstStyle/>
          <a:p>
            <a:pPr eaLnBrk="1" hangingPunct="1"/>
            <a:r>
              <a:rPr lang="en-ZA" b="1" u="sng" smtClean="0">
                <a:solidFill>
                  <a:srgbClr val="00B400"/>
                </a:solidFill>
              </a:rPr>
              <a:t>Company Technical Skills:</a:t>
            </a:r>
            <a:endParaRPr lang="en-GB" b="1" u="sng" smtClean="0">
              <a:solidFill>
                <a:srgbClr val="00B4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43062"/>
            <a:ext cx="8291512" cy="5000660"/>
          </a:xfrm>
        </p:spPr>
        <p:txBody>
          <a:bodyPr/>
          <a:lstStyle/>
          <a:p>
            <a:pPr eaLnBrk="1" hangingPunct="1"/>
            <a:r>
              <a:rPr lang="en-ZA" dirty="0" smtClean="0">
                <a:latin typeface="Arial Rounded MT Bold" pitchFamily="34" charset="0"/>
              </a:rPr>
              <a:t>Microwave , Radio &amp; VSAT Skills ranging from HF to SHF : Point to multi point ,TDMA , FDMA , </a:t>
            </a:r>
            <a:r>
              <a:rPr lang="en-ZA" dirty="0" err="1" smtClean="0">
                <a:latin typeface="Arial Rounded MT Bold" pitchFamily="34" charset="0"/>
              </a:rPr>
              <a:t>eMGW</a:t>
            </a:r>
            <a:r>
              <a:rPr lang="en-ZA" dirty="0" smtClean="0">
                <a:latin typeface="Arial Rounded MT Bold" pitchFamily="34" charset="0"/>
              </a:rPr>
              <a:t> , </a:t>
            </a:r>
            <a:r>
              <a:rPr lang="en-ZA" dirty="0" err="1" smtClean="0">
                <a:latin typeface="Arial Rounded MT Bold" pitchFamily="34" charset="0"/>
              </a:rPr>
              <a:t>WiMax</a:t>
            </a:r>
            <a:r>
              <a:rPr lang="en-ZA" dirty="0" smtClean="0">
                <a:latin typeface="Arial Rounded MT Bold" pitchFamily="34" charset="0"/>
              </a:rPr>
              <a:t> ,  Mini Link short </a:t>
            </a:r>
            <a:r>
              <a:rPr lang="en-ZA" dirty="0" smtClean="0">
                <a:latin typeface="Arial Rounded MT Bold" pitchFamily="34" charset="0"/>
              </a:rPr>
              <a:t>hall</a:t>
            </a:r>
          </a:p>
          <a:p>
            <a:pPr eaLnBrk="1" hangingPunct="1"/>
            <a:r>
              <a:rPr lang="en-ZA" dirty="0" smtClean="0">
                <a:latin typeface="Arial Rounded MT Bold" pitchFamily="34" charset="0"/>
              </a:rPr>
              <a:t>Microwave, Ericsson , Plessey/</a:t>
            </a:r>
            <a:r>
              <a:rPr lang="en-ZA" dirty="0" err="1" smtClean="0">
                <a:latin typeface="Arial Rounded MT Bold" pitchFamily="34" charset="0"/>
              </a:rPr>
              <a:t>Tellumat</a:t>
            </a:r>
            <a:r>
              <a:rPr lang="en-ZA" dirty="0" smtClean="0">
                <a:latin typeface="Arial Rounded MT Bold" pitchFamily="34" charset="0"/>
              </a:rPr>
              <a:t> , </a:t>
            </a:r>
            <a:r>
              <a:rPr lang="en-ZA" dirty="0" err="1" smtClean="0">
                <a:latin typeface="Arial Rounded MT Bold" pitchFamily="34" charset="0"/>
              </a:rPr>
              <a:t>Nera</a:t>
            </a:r>
            <a:r>
              <a:rPr lang="en-ZA" dirty="0" smtClean="0">
                <a:latin typeface="Arial Rounded MT Bold" pitchFamily="34" charset="0"/>
              </a:rPr>
              <a:t> Metro , </a:t>
            </a:r>
            <a:r>
              <a:rPr lang="en-ZA" dirty="0" err="1" smtClean="0">
                <a:latin typeface="Arial Rounded MT Bold" pitchFamily="34" charset="0"/>
              </a:rPr>
              <a:t>Nera</a:t>
            </a:r>
            <a:r>
              <a:rPr lang="en-ZA" dirty="0" smtClean="0">
                <a:latin typeface="Arial Rounded MT Bold" pitchFamily="34" charset="0"/>
              </a:rPr>
              <a:t> Edge , Tellabs, ZTE S200 ,S340 ,S400 ,S500</a:t>
            </a:r>
            <a:endParaRPr lang="en-ZA" dirty="0" smtClean="0">
              <a:latin typeface="Arial Rounded MT Bold" pitchFamily="34" charset="0"/>
            </a:endParaRPr>
          </a:p>
          <a:p>
            <a:pPr eaLnBrk="1" hangingPunct="1"/>
            <a:r>
              <a:rPr lang="en-ZA" dirty="0" smtClean="0">
                <a:latin typeface="Arial Rounded MT Bold" pitchFamily="34" charset="0"/>
              </a:rPr>
              <a:t>Radio: </a:t>
            </a:r>
            <a:r>
              <a:rPr lang="en-ZA" dirty="0" err="1" smtClean="0">
                <a:latin typeface="Arial Rounded MT Bold" pitchFamily="34" charset="0"/>
              </a:rPr>
              <a:t>Ditex</a:t>
            </a:r>
            <a:r>
              <a:rPr lang="en-ZA" dirty="0" smtClean="0">
                <a:latin typeface="Arial Rounded MT Bold" pitchFamily="34" charset="0"/>
              </a:rPr>
              <a:t> ,Plessey , </a:t>
            </a:r>
            <a:r>
              <a:rPr lang="en-ZA" dirty="0" err="1" smtClean="0">
                <a:latin typeface="Arial Rounded MT Bold" pitchFamily="34" charset="0"/>
              </a:rPr>
              <a:t>Exicom</a:t>
            </a:r>
            <a:r>
              <a:rPr lang="en-ZA" dirty="0" smtClean="0">
                <a:latin typeface="Arial Rounded MT Bold" pitchFamily="34" charset="0"/>
              </a:rPr>
              <a:t> , </a:t>
            </a:r>
          </a:p>
          <a:p>
            <a:pPr eaLnBrk="1" hangingPunct="1"/>
            <a:r>
              <a:rPr lang="en-ZA" dirty="0" smtClean="0">
                <a:latin typeface="Arial Rounded MT Bold" pitchFamily="34" charset="0"/>
              </a:rPr>
              <a:t>VSAT : Hughes , </a:t>
            </a:r>
            <a:r>
              <a:rPr lang="en-ZA" dirty="0" err="1" smtClean="0">
                <a:latin typeface="Arial Rounded MT Bold" pitchFamily="34" charset="0"/>
              </a:rPr>
              <a:t>Ghilat</a:t>
            </a:r>
            <a:r>
              <a:rPr lang="en-ZA" dirty="0" smtClean="0">
                <a:latin typeface="Arial Rounded MT Bold" pitchFamily="34" charset="0"/>
              </a:rPr>
              <a:t> , </a:t>
            </a:r>
            <a:r>
              <a:rPr lang="en-ZA" dirty="0" err="1" smtClean="0">
                <a:latin typeface="Arial Rounded MT Bold" pitchFamily="34" charset="0"/>
              </a:rPr>
              <a:t>Skystar</a:t>
            </a:r>
            <a:r>
              <a:rPr lang="en-ZA" dirty="0" smtClean="0">
                <a:latin typeface="Arial Rounded MT Bold" pitchFamily="34" charset="0"/>
              </a:rPr>
              <a:t>.</a:t>
            </a:r>
          </a:p>
          <a:p>
            <a:pPr eaLnBrk="1" hangingPunct="1"/>
            <a:r>
              <a:rPr lang="en-ZA" dirty="0" smtClean="0">
                <a:latin typeface="Arial Rounded MT Bold" pitchFamily="34" charset="0"/>
              </a:rPr>
              <a:t>Various Transmission and Optical technologies.</a:t>
            </a:r>
            <a:endParaRPr lang="en-GB" dirty="0" smtClean="0">
              <a:latin typeface="Arial Rounded MT Bold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3"/>
          <p:cNvSpPr>
            <a:spLocks noChangeArrowheads="1"/>
          </p:cNvSpPr>
          <p:nvPr/>
        </p:nvSpPr>
        <p:spPr bwMode="auto">
          <a:xfrm>
            <a:off x="1042988" y="6624638"/>
            <a:ext cx="655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ZA" sz="2400">
                <a:solidFill>
                  <a:srgbClr val="00B400"/>
                </a:solidFill>
                <a:latin typeface="Arial Rounded MT Bold" pitchFamily="34" charset="0"/>
              </a:rPr>
              <a:t>Building Your Transmission Backbone</a:t>
            </a:r>
            <a:r>
              <a:rPr lang="en-ZA" sz="2400">
                <a:solidFill>
                  <a:srgbClr val="00B400"/>
                </a:solidFill>
              </a:rPr>
              <a:t>:</a:t>
            </a:r>
            <a:endParaRPr lang="en-US" sz="2400">
              <a:solidFill>
                <a:srgbClr val="00B400"/>
              </a:solidFill>
            </a:endParaRPr>
          </a:p>
        </p:txBody>
      </p:sp>
      <p:pic>
        <p:nvPicPr>
          <p:cNvPr id="6147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8" y="5491163"/>
            <a:ext cx="2663825" cy="85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7" descr="2010_0424011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813" y="528638"/>
            <a:ext cx="3714750" cy="580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9"/>
          <p:cNvSpPr>
            <a:spLocks noChangeArrowheads="1"/>
          </p:cNvSpPr>
          <p:nvPr/>
        </p:nvSpPr>
        <p:spPr bwMode="auto">
          <a:xfrm>
            <a:off x="250825" y="1944688"/>
            <a:ext cx="4897438" cy="398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tx1"/>
              </a:buClr>
              <a:buSzPct val="75000"/>
            </a:pPr>
            <a:r>
              <a:rPr lang="en-US" sz="3600" b="1">
                <a:solidFill>
                  <a:schemeClr val="folHlink"/>
                </a:solidFill>
              </a:rPr>
              <a:t>Etienne Simon       Heinrich Scheepers</a:t>
            </a:r>
            <a:r>
              <a:rPr lang="en-US" sz="2800" b="1"/>
              <a:t> </a:t>
            </a:r>
          </a:p>
          <a:p>
            <a:pPr eaLnBrk="1" hangingPunct="1">
              <a:spcBef>
                <a:spcPct val="20000"/>
              </a:spcBef>
              <a:buClr>
                <a:schemeClr val="tx1"/>
              </a:buClr>
              <a:buSzPct val="75000"/>
            </a:pPr>
            <a:r>
              <a:rPr lang="en-US" sz="3600" b="1">
                <a:solidFill>
                  <a:schemeClr val="folHlink"/>
                </a:solidFill>
              </a:rPr>
              <a:t>Corrie Jacson</a:t>
            </a:r>
            <a:r>
              <a:rPr lang="en-US" sz="2800" b="1"/>
              <a:t>        Together 65 years experience in Transmission Equipment specializing in Optical and Wireless technologies.</a:t>
            </a:r>
          </a:p>
        </p:txBody>
      </p:sp>
      <p:sp>
        <p:nvSpPr>
          <p:cNvPr id="7171" name="Rectangle 14"/>
          <p:cNvSpPr>
            <a:spLocks noChangeArrowheads="1"/>
          </p:cNvSpPr>
          <p:nvPr/>
        </p:nvSpPr>
        <p:spPr bwMode="auto">
          <a:xfrm>
            <a:off x="1476375" y="504825"/>
            <a:ext cx="6840538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ZA" sz="4000" b="1" u="sng">
                <a:solidFill>
                  <a:srgbClr val="00B400"/>
                </a:solidFill>
                <a:latin typeface="Arial Rounded MT Bold" pitchFamily="34" charset="0"/>
              </a:rPr>
              <a:t>Management</a:t>
            </a:r>
            <a:r>
              <a:rPr lang="en-ZA" sz="4400" b="1" u="sng">
                <a:solidFill>
                  <a:srgbClr val="00B400"/>
                </a:solidFill>
                <a:latin typeface="Arial Rounded MT Bold" pitchFamily="34" charset="0"/>
              </a:rPr>
              <a:t>:</a:t>
            </a:r>
          </a:p>
          <a:p>
            <a:endParaRPr lang="en-GB" sz="4000" b="1" u="sng">
              <a:solidFill>
                <a:srgbClr val="00B400"/>
              </a:solidFill>
            </a:endParaRPr>
          </a:p>
        </p:txBody>
      </p:sp>
      <p:pic>
        <p:nvPicPr>
          <p:cNvPr id="7172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5832475"/>
            <a:ext cx="1871663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7" descr="4025 - 4207 (10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3" y="1243013"/>
            <a:ext cx="3879850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4"/>
          <p:cNvSpPr>
            <a:spLocks noGrp="1" noChangeArrowheads="1"/>
          </p:cNvSpPr>
          <p:nvPr>
            <p:ph type="title"/>
          </p:nvPr>
        </p:nvSpPr>
        <p:spPr>
          <a:xfrm>
            <a:off x="1692275" y="504825"/>
            <a:ext cx="7010400" cy="889000"/>
          </a:xfrm>
        </p:spPr>
        <p:txBody>
          <a:bodyPr/>
          <a:lstStyle/>
          <a:p>
            <a:pPr eaLnBrk="1" hangingPunct="1"/>
            <a:r>
              <a:rPr lang="en-ZA" b="1" u="sng" smtClean="0">
                <a:solidFill>
                  <a:srgbClr val="00B400"/>
                </a:solidFill>
              </a:rPr>
              <a:t>Completed Projects 2009/10:</a:t>
            </a:r>
            <a:endParaRPr lang="en-GB" b="1" u="sng" smtClean="0">
              <a:solidFill>
                <a:srgbClr val="00B400"/>
              </a:solidFill>
            </a:endParaRPr>
          </a:p>
        </p:txBody>
      </p:sp>
      <p:sp>
        <p:nvSpPr>
          <p:cNvPr id="8195" name="Rectangle 15"/>
          <p:cNvSpPr>
            <a:spLocks noGrp="1" noChangeArrowheads="1"/>
          </p:cNvSpPr>
          <p:nvPr>
            <p:ph type="body" idx="1"/>
          </p:nvPr>
        </p:nvSpPr>
        <p:spPr>
          <a:xfrm>
            <a:off x="1403350" y="2016125"/>
            <a:ext cx="7561263" cy="4968875"/>
          </a:xfrm>
        </p:spPr>
        <p:txBody>
          <a:bodyPr/>
          <a:lstStyle/>
          <a:p>
            <a:pPr eaLnBrk="1" hangingPunct="1"/>
            <a:r>
              <a:rPr lang="en-ZA" sz="1800" dirty="0" err="1" smtClean="0"/>
              <a:t>DiTex</a:t>
            </a:r>
            <a:r>
              <a:rPr lang="en-ZA" sz="1800" dirty="0" smtClean="0"/>
              <a:t> </a:t>
            </a:r>
            <a:r>
              <a:rPr lang="en-ZA" sz="1800" dirty="0" smtClean="0"/>
              <a:t>RF </a:t>
            </a:r>
            <a:r>
              <a:rPr lang="en-ZA" sz="1800" dirty="0" smtClean="0"/>
              <a:t>Planning (CZ Elect, Telkom SA, WC &amp; NC)</a:t>
            </a:r>
          </a:p>
          <a:p>
            <a:pPr eaLnBrk="1" hangingPunct="1"/>
            <a:r>
              <a:rPr lang="en-ZA" sz="1800" dirty="0" err="1" smtClean="0"/>
              <a:t>DiTex</a:t>
            </a:r>
            <a:r>
              <a:rPr lang="en-ZA" sz="1800" dirty="0" smtClean="0"/>
              <a:t> </a:t>
            </a:r>
            <a:r>
              <a:rPr lang="en-ZA" sz="1800" dirty="0" smtClean="0"/>
              <a:t>RF </a:t>
            </a:r>
            <a:r>
              <a:rPr lang="en-ZA" sz="1800" dirty="0" smtClean="0"/>
              <a:t>Installations. (CZ elect, Telkom SA, NC)</a:t>
            </a:r>
          </a:p>
          <a:p>
            <a:pPr eaLnBrk="1" hangingPunct="1"/>
            <a:r>
              <a:rPr lang="en-ZA" sz="1800" dirty="0" err="1" smtClean="0"/>
              <a:t>Wimax</a:t>
            </a:r>
            <a:r>
              <a:rPr lang="en-ZA" sz="1800" dirty="0" smtClean="0"/>
              <a:t> Site surveys BOM Planning. (Central region)</a:t>
            </a:r>
          </a:p>
          <a:p>
            <a:pPr eaLnBrk="1" hangingPunct="1"/>
            <a:r>
              <a:rPr lang="en-ZA" sz="1800" dirty="0" err="1" smtClean="0"/>
              <a:t>eMGW</a:t>
            </a:r>
            <a:r>
              <a:rPr lang="en-ZA" sz="1800" dirty="0" smtClean="0"/>
              <a:t> Site surveys BOM Planning. (Central region)</a:t>
            </a:r>
          </a:p>
          <a:p>
            <a:pPr eaLnBrk="1" hangingPunct="1"/>
            <a:r>
              <a:rPr lang="en-ZA" sz="1800" dirty="0" err="1" smtClean="0"/>
              <a:t>eMGW</a:t>
            </a:r>
            <a:r>
              <a:rPr lang="en-ZA" sz="1800" dirty="0" smtClean="0"/>
              <a:t> Installations (Saab </a:t>
            </a:r>
            <a:r>
              <a:rPr lang="en-ZA" sz="1800" dirty="0" err="1" smtClean="0"/>
              <a:t>Grintek</a:t>
            </a:r>
            <a:r>
              <a:rPr lang="en-ZA" sz="1800" dirty="0" smtClean="0"/>
              <a:t> ,Telkom SA ,WC)</a:t>
            </a:r>
          </a:p>
          <a:p>
            <a:pPr eaLnBrk="1" hangingPunct="1"/>
            <a:r>
              <a:rPr lang="en-ZA" sz="1800" dirty="0" err="1" smtClean="0"/>
              <a:t>eMGW</a:t>
            </a:r>
            <a:r>
              <a:rPr lang="en-ZA" sz="1800" dirty="0" smtClean="0"/>
              <a:t> Installations (Saab </a:t>
            </a:r>
            <a:r>
              <a:rPr lang="en-ZA" sz="1800" dirty="0" err="1" smtClean="0"/>
              <a:t>Grintek</a:t>
            </a:r>
            <a:r>
              <a:rPr lang="en-ZA" sz="1800" dirty="0" smtClean="0"/>
              <a:t> ,Telkom SA NC)</a:t>
            </a:r>
          </a:p>
          <a:p>
            <a:pPr eaLnBrk="1" hangingPunct="1"/>
            <a:r>
              <a:rPr lang="en-ZA" sz="1800" dirty="0" err="1" smtClean="0"/>
              <a:t>Nera</a:t>
            </a:r>
            <a:r>
              <a:rPr lang="en-ZA" sz="1800" dirty="0" smtClean="0"/>
              <a:t> MW Installations (Saab </a:t>
            </a:r>
            <a:r>
              <a:rPr lang="en-ZA" sz="1800" dirty="0" err="1" smtClean="0"/>
              <a:t>Grintek</a:t>
            </a:r>
            <a:r>
              <a:rPr lang="en-ZA" sz="1800" dirty="0" smtClean="0"/>
              <a:t> , Vodacom GP )</a:t>
            </a:r>
          </a:p>
          <a:p>
            <a:pPr eaLnBrk="1" hangingPunct="1"/>
            <a:r>
              <a:rPr lang="en-ZA" sz="1800" dirty="0" smtClean="0"/>
              <a:t>Tellabs installations (Saab </a:t>
            </a:r>
            <a:r>
              <a:rPr lang="en-ZA" sz="1800" dirty="0" err="1" smtClean="0"/>
              <a:t>Grintek</a:t>
            </a:r>
            <a:r>
              <a:rPr lang="en-ZA" sz="1800" dirty="0" smtClean="0"/>
              <a:t> Vodacom GP)</a:t>
            </a:r>
          </a:p>
          <a:p>
            <a:pPr eaLnBrk="1" hangingPunct="1"/>
            <a:r>
              <a:rPr lang="en-ZA" sz="1800" dirty="0" err="1" smtClean="0"/>
              <a:t>Nera</a:t>
            </a:r>
            <a:r>
              <a:rPr lang="en-ZA" sz="1800" dirty="0" smtClean="0"/>
              <a:t> Microwave installations (Saab </a:t>
            </a:r>
            <a:r>
              <a:rPr lang="en-ZA" sz="1800" dirty="0" err="1" smtClean="0"/>
              <a:t>Grintek</a:t>
            </a:r>
            <a:r>
              <a:rPr lang="en-ZA" sz="1800" dirty="0" smtClean="0"/>
              <a:t> , Vodacom  NW )</a:t>
            </a:r>
          </a:p>
          <a:p>
            <a:pPr eaLnBrk="1" hangingPunct="1"/>
            <a:r>
              <a:rPr lang="en-ZA" sz="1800" dirty="0" smtClean="0"/>
              <a:t>3G RF &amp; BTS upgrades (ZTE Cell-C WC)</a:t>
            </a:r>
          </a:p>
          <a:p>
            <a:pPr eaLnBrk="1" hangingPunct="1"/>
            <a:r>
              <a:rPr lang="en-ZA" sz="1800" dirty="0" smtClean="0"/>
              <a:t>ZTE  Microwave  installations (ZTE Cell-C WC)</a:t>
            </a:r>
          </a:p>
          <a:p>
            <a:pPr eaLnBrk="1" hangingPunct="1"/>
            <a:r>
              <a:rPr lang="en-ZA" sz="1800" dirty="0" smtClean="0"/>
              <a:t>Telkom Mobile 2G/3G RF &amp; BTS installation.(</a:t>
            </a:r>
            <a:r>
              <a:rPr lang="en-ZA" sz="1800" dirty="0" err="1" smtClean="0"/>
              <a:t>Molapo</a:t>
            </a:r>
            <a:r>
              <a:rPr lang="en-ZA" sz="1800" dirty="0" smtClean="0"/>
              <a:t> Telkom Mobile WC)  </a:t>
            </a:r>
          </a:p>
          <a:p>
            <a:pPr eaLnBrk="1" hangingPunct="1"/>
            <a:endParaRPr lang="en-ZA" sz="2400" dirty="0" smtClean="0"/>
          </a:p>
          <a:p>
            <a:pPr eaLnBrk="1" hangingPunct="1"/>
            <a:endParaRPr lang="en-ZA" sz="2400" dirty="0" smtClean="0"/>
          </a:p>
          <a:p>
            <a:pPr eaLnBrk="1" hangingPunct="1"/>
            <a:endParaRPr lang="en-ZA" sz="2400" dirty="0" smtClean="0"/>
          </a:p>
          <a:p>
            <a:pPr eaLnBrk="1" hangingPunct="1">
              <a:buFont typeface="Wingdings" pitchFamily="2" charset="2"/>
              <a:buNone/>
            </a:pPr>
            <a:endParaRPr lang="en-ZA" sz="2400" dirty="0" smtClean="0"/>
          </a:p>
          <a:p>
            <a:pPr eaLnBrk="1" hangingPunct="1"/>
            <a:endParaRPr lang="en-GB" sz="2400" dirty="0" smtClean="0"/>
          </a:p>
        </p:txBody>
      </p:sp>
      <p:pic>
        <p:nvPicPr>
          <p:cNvPr id="8196" name="Picture 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850" y="6553200"/>
            <a:ext cx="15494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479425"/>
            <a:ext cx="7288213" cy="1360488"/>
          </a:xfrm>
        </p:spPr>
        <p:txBody>
          <a:bodyPr/>
          <a:lstStyle/>
          <a:p>
            <a:pPr eaLnBrk="1" hangingPunct="1"/>
            <a:r>
              <a:rPr lang="en-ZA" sz="3800" b="1" u="sng" smtClean="0">
                <a:solidFill>
                  <a:srgbClr val="00B400"/>
                </a:solidFill>
                <a:latin typeface="Berlin Sans FB "/>
              </a:rPr>
              <a:t>The Staff / Team Building:</a:t>
            </a:r>
            <a:br>
              <a:rPr lang="en-ZA" sz="3800" b="1" u="sng" smtClean="0">
                <a:solidFill>
                  <a:srgbClr val="00B400"/>
                </a:solidFill>
                <a:latin typeface="Berlin Sans FB "/>
              </a:rPr>
            </a:br>
            <a:endParaRPr lang="en-GB" b="1" u="sng" smtClean="0">
              <a:solidFill>
                <a:srgbClr val="00B400"/>
              </a:solidFill>
              <a:latin typeface="Berlin Sans FB "/>
            </a:endParaRPr>
          </a:p>
        </p:txBody>
      </p:sp>
      <p:pic>
        <p:nvPicPr>
          <p:cNvPr id="9219" name="Picture 4" descr="SANY18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1368425"/>
            <a:ext cx="7127875" cy="481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6553200"/>
            <a:ext cx="15494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2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2663825"/>
            <a:ext cx="4040188" cy="3706813"/>
          </a:xfrm>
        </p:spPr>
        <p:txBody>
          <a:bodyPr/>
          <a:lstStyle/>
          <a:p>
            <a:pPr eaLnBrk="1" hangingPunct="1"/>
            <a:r>
              <a:rPr lang="en-US" sz="2400" u="sng" smtClean="0">
                <a:latin typeface="Berlin Sans FB "/>
              </a:rPr>
              <a:t>Contact Details:</a:t>
            </a:r>
          </a:p>
          <a:p>
            <a:pPr eaLnBrk="1" hangingPunct="1"/>
            <a:r>
              <a:rPr lang="en-US" sz="2400" smtClean="0">
                <a:latin typeface="Berlin Sans FB "/>
              </a:rPr>
              <a:t>Etienne Simon</a:t>
            </a:r>
          </a:p>
          <a:p>
            <a:pPr eaLnBrk="1" hangingPunct="1"/>
            <a:r>
              <a:rPr lang="en-US" sz="2400" smtClean="0">
                <a:latin typeface="Berlin Sans FB "/>
              </a:rPr>
              <a:t>083  5588 475 (sel)</a:t>
            </a:r>
          </a:p>
          <a:p>
            <a:pPr eaLnBrk="1" hangingPunct="1"/>
            <a:r>
              <a:rPr lang="en-US" sz="2400" smtClean="0">
                <a:latin typeface="Berlin Sans FB "/>
              </a:rPr>
              <a:t>086 563 0222 (fax)</a:t>
            </a:r>
          </a:p>
          <a:p>
            <a:pPr eaLnBrk="1" hangingPunct="1"/>
            <a:r>
              <a:rPr lang="en-US" sz="2400" u="sng" smtClean="0">
                <a:solidFill>
                  <a:srgbClr val="CC00FF"/>
                </a:solidFill>
                <a:latin typeface="Berlin Sans FB "/>
              </a:rPr>
              <a:t>wicomcc2@gmail.com</a:t>
            </a:r>
          </a:p>
          <a:p>
            <a:pPr eaLnBrk="1" hangingPunct="1"/>
            <a:r>
              <a:rPr lang="en-US" sz="2400" u="sng" smtClean="0">
                <a:solidFill>
                  <a:srgbClr val="CC00FF"/>
                </a:solidFill>
                <a:latin typeface="Berlin Sans FB "/>
              </a:rPr>
              <a:t>wicomcc@gmail.com</a:t>
            </a:r>
          </a:p>
          <a:p>
            <a:pPr eaLnBrk="1" hangingPunct="1"/>
            <a:endParaRPr lang="en-US" sz="1800" smtClean="0">
              <a:solidFill>
                <a:srgbClr val="CC00FF"/>
              </a:solidFill>
              <a:latin typeface="Berlin Sans FB "/>
            </a:endParaRPr>
          </a:p>
        </p:txBody>
      </p:sp>
      <p:sp>
        <p:nvSpPr>
          <p:cNvPr id="10243" name="Rectangle 13"/>
          <p:cNvSpPr>
            <a:spLocks noGrp="1" noChangeArrowheads="1"/>
          </p:cNvSpPr>
          <p:nvPr>
            <p:ph type="body" sz="half" idx="2"/>
          </p:nvPr>
        </p:nvSpPr>
        <p:spPr>
          <a:xfrm>
            <a:off x="4102100" y="2663825"/>
            <a:ext cx="5041900" cy="3313113"/>
          </a:xfrm>
        </p:spPr>
        <p:txBody>
          <a:bodyPr/>
          <a:lstStyle/>
          <a:p>
            <a:pPr eaLnBrk="1" hangingPunct="1"/>
            <a:r>
              <a:rPr lang="en-US" sz="2400" u="sng" smtClean="0">
                <a:latin typeface="Berlin Sans FB "/>
              </a:rPr>
              <a:t>Contact details:</a:t>
            </a:r>
          </a:p>
          <a:p>
            <a:pPr eaLnBrk="1" hangingPunct="1"/>
            <a:r>
              <a:rPr lang="en-US" sz="2400" smtClean="0">
                <a:latin typeface="Berlin Sans FB "/>
              </a:rPr>
              <a:t>Heinrich Scheepers</a:t>
            </a:r>
          </a:p>
          <a:p>
            <a:pPr eaLnBrk="1" hangingPunct="1"/>
            <a:r>
              <a:rPr lang="en-US" sz="2400" smtClean="0">
                <a:latin typeface="Berlin Sans FB "/>
              </a:rPr>
              <a:t>084  526 3560 (sel)</a:t>
            </a:r>
          </a:p>
          <a:p>
            <a:pPr eaLnBrk="1" hangingPunct="1"/>
            <a:r>
              <a:rPr lang="en-GB" sz="2400" u="sng" smtClean="0">
                <a:solidFill>
                  <a:srgbClr val="CC00FF"/>
                </a:solidFill>
                <a:latin typeface="Berlin Sans FB "/>
                <a:hlinkClick r:id="rId3"/>
              </a:rPr>
              <a:t>http://wicomcc.synthasite.com/</a:t>
            </a:r>
            <a:endParaRPr lang="en-GB" sz="2400" u="sng" smtClean="0">
              <a:solidFill>
                <a:srgbClr val="CC00FF"/>
              </a:solidFill>
              <a:latin typeface="Berlin Sans FB "/>
            </a:endParaRPr>
          </a:p>
          <a:p>
            <a:pPr eaLnBrk="1" hangingPunct="1"/>
            <a:r>
              <a:rPr lang="en-US" sz="2400" u="sng" smtClean="0">
                <a:solidFill>
                  <a:schemeClr val="tx1"/>
                </a:solidFill>
                <a:latin typeface="Berlin Sans FB "/>
              </a:rPr>
              <a:t>Vat Reg: 4740248762</a:t>
            </a:r>
          </a:p>
          <a:p>
            <a:pPr eaLnBrk="1" hangingPunct="1"/>
            <a:endParaRPr lang="en-US" sz="1800" smtClean="0">
              <a:solidFill>
                <a:srgbClr val="CC00FF"/>
              </a:solidFill>
              <a:latin typeface="Berlin Sans FB "/>
            </a:endParaRPr>
          </a:p>
          <a:p>
            <a:pPr eaLnBrk="1" hangingPunct="1"/>
            <a:endParaRPr lang="en-US" sz="1800" smtClean="0">
              <a:solidFill>
                <a:srgbClr val="CC00FF"/>
              </a:solidFill>
              <a:latin typeface="Berlin Sans FB "/>
            </a:endParaRPr>
          </a:p>
        </p:txBody>
      </p:sp>
      <p:pic>
        <p:nvPicPr>
          <p:cNvPr id="10244" name="Picture 1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504825"/>
            <a:ext cx="65532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ascade">
  <a:themeElements>
    <a:clrScheme name="Cascade 4">
      <a:dk1>
        <a:srgbClr val="FFFFCC"/>
      </a:dk1>
      <a:lt1>
        <a:srgbClr val="FFFFFF"/>
      </a:lt1>
      <a:dk2>
        <a:srgbClr val="000066"/>
      </a:dk2>
      <a:lt2>
        <a:srgbClr val="FFFFFF"/>
      </a:lt2>
      <a:accent1>
        <a:srgbClr val="0078F0"/>
      </a:accent1>
      <a:accent2>
        <a:srgbClr val="CCECFF"/>
      </a:accent2>
      <a:accent3>
        <a:srgbClr val="AAAAB8"/>
      </a:accent3>
      <a:accent4>
        <a:srgbClr val="DADADA"/>
      </a:accent4>
      <a:accent5>
        <a:srgbClr val="AABEF6"/>
      </a:accent5>
      <a:accent6>
        <a:srgbClr val="B9D6E7"/>
      </a:accent6>
      <a:hlink>
        <a:srgbClr val="3399FF"/>
      </a:hlink>
      <a:folHlink>
        <a:srgbClr val="FFCC00"/>
      </a:folHlink>
    </a:clrScheme>
    <a:fontScheme name="Casca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Cascade 1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5C5C8A"/>
        </a:accent6>
        <a:hlink>
          <a:srgbClr val="FFFF99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de 2">
        <a:dk1>
          <a:srgbClr val="CC99FF"/>
        </a:dk1>
        <a:lt1>
          <a:srgbClr val="FFFFFF"/>
        </a:lt1>
        <a:dk2>
          <a:srgbClr val="400040"/>
        </a:dk2>
        <a:lt2>
          <a:srgbClr val="FFFFFF"/>
        </a:lt2>
        <a:accent1>
          <a:srgbClr val="FF66FF"/>
        </a:accent1>
        <a:accent2>
          <a:srgbClr val="CC00CC"/>
        </a:accent2>
        <a:accent3>
          <a:srgbClr val="AFAAAF"/>
        </a:accent3>
        <a:accent4>
          <a:srgbClr val="DADADA"/>
        </a:accent4>
        <a:accent5>
          <a:srgbClr val="FFB8FF"/>
        </a:accent5>
        <a:accent6>
          <a:srgbClr val="B900B9"/>
        </a:accent6>
        <a:hlink>
          <a:srgbClr val="FF7C80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de 3">
        <a:dk1>
          <a:srgbClr val="CC99FF"/>
        </a:dk1>
        <a:lt1>
          <a:srgbClr val="FFFFFF"/>
        </a:lt1>
        <a:dk2>
          <a:srgbClr val="34022D"/>
        </a:dk2>
        <a:lt2>
          <a:srgbClr val="FFFFFF"/>
        </a:lt2>
        <a:accent1>
          <a:srgbClr val="775EC8"/>
        </a:accent1>
        <a:accent2>
          <a:srgbClr val="9933FF"/>
        </a:accent2>
        <a:accent3>
          <a:srgbClr val="AEAAAD"/>
        </a:accent3>
        <a:accent4>
          <a:srgbClr val="DADADA"/>
        </a:accent4>
        <a:accent5>
          <a:srgbClr val="BDB6E0"/>
        </a:accent5>
        <a:accent6>
          <a:srgbClr val="8A2DE7"/>
        </a:accent6>
        <a:hlink>
          <a:srgbClr val="993366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de 4">
        <a:dk1>
          <a:srgbClr val="FFFFCC"/>
        </a:dk1>
        <a:lt1>
          <a:srgbClr val="FFFFFF"/>
        </a:lt1>
        <a:dk2>
          <a:srgbClr val="000066"/>
        </a:dk2>
        <a:lt2>
          <a:srgbClr val="FFFFFF"/>
        </a:lt2>
        <a:accent1>
          <a:srgbClr val="0078F0"/>
        </a:accent1>
        <a:accent2>
          <a:srgbClr val="CCECFF"/>
        </a:accent2>
        <a:accent3>
          <a:srgbClr val="AAAAB8"/>
        </a:accent3>
        <a:accent4>
          <a:srgbClr val="DADADA"/>
        </a:accent4>
        <a:accent5>
          <a:srgbClr val="AABEF6"/>
        </a:accent5>
        <a:accent6>
          <a:srgbClr val="B9D6E7"/>
        </a:accent6>
        <a:hlink>
          <a:srgbClr val="3399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de 5">
        <a:dk1>
          <a:srgbClr val="00FFFF"/>
        </a:dk1>
        <a:lt1>
          <a:srgbClr val="FFFFFF"/>
        </a:lt1>
        <a:dk2>
          <a:srgbClr val="4E009C"/>
        </a:dk2>
        <a:lt2>
          <a:srgbClr val="FFFFFF"/>
        </a:lt2>
        <a:accent1>
          <a:srgbClr val="00A8A4"/>
        </a:accent1>
        <a:accent2>
          <a:srgbClr val="3399FF"/>
        </a:accent2>
        <a:accent3>
          <a:srgbClr val="B2AACB"/>
        </a:accent3>
        <a:accent4>
          <a:srgbClr val="DADADA"/>
        </a:accent4>
        <a:accent5>
          <a:srgbClr val="AAD1CF"/>
        </a:accent5>
        <a:accent6>
          <a:srgbClr val="2D8A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de 6">
        <a:dk1>
          <a:srgbClr val="CCCC33"/>
        </a:dk1>
        <a:lt1>
          <a:srgbClr val="FFFFFF"/>
        </a:lt1>
        <a:dk2>
          <a:srgbClr val="003300"/>
        </a:dk2>
        <a:lt2>
          <a:srgbClr val="FFFFCC"/>
        </a:lt2>
        <a:accent1>
          <a:srgbClr val="008000"/>
        </a:accent1>
        <a:accent2>
          <a:srgbClr val="669900"/>
        </a:accent2>
        <a:accent3>
          <a:srgbClr val="AAADAA"/>
        </a:accent3>
        <a:accent4>
          <a:srgbClr val="DADADA"/>
        </a:accent4>
        <a:accent5>
          <a:srgbClr val="AAC0AA"/>
        </a:accent5>
        <a:accent6>
          <a:srgbClr val="5C8A00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de 7">
        <a:dk1>
          <a:srgbClr val="CCCC99"/>
        </a:dk1>
        <a:lt1>
          <a:srgbClr val="FFFFFF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E2CAAA"/>
        </a:accent5>
        <a:accent6>
          <a:srgbClr val="8A5C2D"/>
        </a:accent6>
        <a:hlink>
          <a:srgbClr val="FFFFCC"/>
        </a:hlink>
        <a:folHlink>
          <a:srgbClr val="DDD8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de 8">
        <a:dk1>
          <a:srgbClr val="204162"/>
        </a:dk1>
        <a:lt1>
          <a:srgbClr val="FFFFFF"/>
        </a:lt1>
        <a:dk2>
          <a:srgbClr val="204162"/>
        </a:dk2>
        <a:lt2>
          <a:srgbClr val="003300"/>
        </a:lt2>
        <a:accent1>
          <a:srgbClr val="99CC00"/>
        </a:accent1>
        <a:accent2>
          <a:srgbClr val="336633"/>
        </a:accent2>
        <a:accent3>
          <a:srgbClr val="FFFFFF"/>
        </a:accent3>
        <a:accent4>
          <a:srgbClr val="1A3653"/>
        </a:accent4>
        <a:accent5>
          <a:srgbClr val="CAE2AA"/>
        </a:accent5>
        <a:accent6>
          <a:srgbClr val="2D5C2D"/>
        </a:accent6>
        <a:hlink>
          <a:srgbClr val="6666FF"/>
        </a:hlink>
        <a:folHlink>
          <a:srgbClr val="C5C2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cade 9">
        <a:dk1>
          <a:srgbClr val="000000"/>
        </a:dk1>
        <a:lt1>
          <a:srgbClr val="FFFFFF"/>
        </a:lt1>
        <a:dk2>
          <a:srgbClr val="1C1C34"/>
        </a:dk2>
        <a:lt2>
          <a:srgbClr val="000066"/>
        </a:lt2>
        <a:accent1>
          <a:srgbClr val="DDDDDD"/>
        </a:accent1>
        <a:accent2>
          <a:srgbClr val="6699CC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5C8AB9"/>
        </a:accent6>
        <a:hlink>
          <a:srgbClr val="005A58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Cascade</Template>
  <TotalTime>936</TotalTime>
  <Words>310</Words>
  <Application>Microsoft PowerPoint</Application>
  <PresentationFormat>Custom</PresentationFormat>
  <Paragraphs>58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Wingdings</vt:lpstr>
      <vt:lpstr>Matura MT Script Capitals</vt:lpstr>
      <vt:lpstr>Arial Rounded MT Bold</vt:lpstr>
      <vt:lpstr>Berlin Sans FB </vt:lpstr>
      <vt:lpstr>Cascade</vt:lpstr>
      <vt:lpstr>Slide 1</vt:lpstr>
      <vt:lpstr>  RF Planning Installations Commissioning Advanced Test Procedures Maintenance Contracts Recovery Project Management Quality And Acceptance Turnkey Solutions</vt:lpstr>
      <vt:lpstr>Company Technical Skills:</vt:lpstr>
      <vt:lpstr>Slide 4</vt:lpstr>
      <vt:lpstr>Slide 5</vt:lpstr>
      <vt:lpstr>Completed Projects 2009/10:</vt:lpstr>
      <vt:lpstr>The Staff / Team Building: </vt:lpstr>
      <vt:lpstr>Slide 8</vt:lpstr>
    </vt:vector>
  </TitlesOfParts>
  <Company>Telkom 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simonel</dc:creator>
  <cp:lastModifiedBy>User</cp:lastModifiedBy>
  <cp:revision>40</cp:revision>
  <cp:lastPrinted>1601-01-01T00:00:00Z</cp:lastPrinted>
  <dcterms:created xsi:type="dcterms:W3CDTF">2008-08-01T09:10:13Z</dcterms:created>
  <dcterms:modified xsi:type="dcterms:W3CDTF">2010-10-05T08:39:41Z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5</vt:i4>
  </property>
</Properties>
</file>